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4E2"/>
    <a:srgbClr val="BB0DA2"/>
    <a:srgbClr val="B2CB7F"/>
    <a:srgbClr val="F8A662"/>
    <a:srgbClr val="53B0C9"/>
    <a:srgbClr val="93CDDD"/>
    <a:srgbClr val="70BDD2"/>
    <a:srgbClr val="8DCADB"/>
    <a:srgbClr val="59B3CB"/>
    <a:srgbClr val="D00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60" autoAdjust="0"/>
  </p:normalViewPr>
  <p:slideViewPr>
    <p:cSldViewPr>
      <p:cViewPr varScale="1">
        <p:scale>
          <a:sx n="64" d="100"/>
          <a:sy n="64" d="100"/>
        </p:scale>
        <p:origin x="3420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D64EC-7A85-4C5E-8AAF-BD5517BBE077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C6B3D-A224-4E12-B613-29E0C649D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9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C6B3D-A224-4E12-B613-29E0C649D33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68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43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8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2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6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94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1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6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63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01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14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8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A8B0-ACDC-430D-BCAE-27F71C26666E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F79C-1310-4B19-AEF2-C7123F0A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91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5285622" y="44859"/>
            <a:ext cx="1197531" cy="548241"/>
          </a:xfrm>
          <a:prstGeom prst="ellipse">
            <a:avLst/>
          </a:prstGeom>
          <a:noFill/>
          <a:ln w="63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774101" y="1579357"/>
            <a:ext cx="2966975" cy="2970322"/>
          </a:xfrm>
          <a:prstGeom prst="rect">
            <a:avLst/>
          </a:prstGeom>
          <a:solidFill>
            <a:srgbClr val="FDDFF9"/>
          </a:solidFill>
          <a:ln w="19050">
            <a:solidFill>
              <a:srgbClr val="BB0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38" name="Rectangle 37"/>
          <p:cNvSpPr/>
          <p:nvPr/>
        </p:nvSpPr>
        <p:spPr>
          <a:xfrm>
            <a:off x="3775696" y="1465660"/>
            <a:ext cx="2965380" cy="353943"/>
          </a:xfrm>
          <a:prstGeom prst="rect">
            <a:avLst/>
          </a:prstGeom>
          <a:solidFill>
            <a:srgbClr val="F890E9"/>
          </a:solidFill>
          <a:ln w="19050">
            <a:solidFill>
              <a:srgbClr val="BB0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36" name="Rectangle 35"/>
          <p:cNvSpPr/>
          <p:nvPr/>
        </p:nvSpPr>
        <p:spPr>
          <a:xfrm>
            <a:off x="3770038" y="4935008"/>
            <a:ext cx="2994748" cy="369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5" name="Rectangle 4"/>
          <p:cNvSpPr/>
          <p:nvPr/>
        </p:nvSpPr>
        <p:spPr>
          <a:xfrm>
            <a:off x="0" y="704528"/>
            <a:ext cx="6858000" cy="3594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UIC Dermatologie / Pédiatrie</a:t>
            </a:r>
            <a:endParaRPr lang="fr-FR" sz="1400" i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89285" y="111556"/>
            <a:ext cx="3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Newsletter n°12</a:t>
            </a:r>
          </a:p>
          <a:p>
            <a:pPr algn="ctr"/>
            <a:r>
              <a:rPr lang="fr-FR" sz="1200" dirty="0" smtClean="0"/>
              <a:t>03/04/2023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2254829" y="173987"/>
            <a:ext cx="2256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</a:rPr>
              <a:t>Clinique Dermatologique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21088" y="1465660"/>
            <a:ext cx="1991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Patients pédiatriques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745496" y="1991002"/>
            <a:ext cx="300896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7030A0"/>
                </a:solidFill>
              </a:rPr>
              <a:t>Dermatite atopique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200" b="1" dirty="0" smtClean="0"/>
              <a:t>PEDISTAD</a:t>
            </a:r>
            <a:r>
              <a:rPr lang="fr-FR" sz="1200" dirty="0" smtClean="0"/>
              <a:t> </a:t>
            </a:r>
            <a:r>
              <a:rPr lang="fr-FR" sz="1100" i="1" dirty="0" smtClean="0"/>
              <a:t>(étude observationnelle)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b="1" dirty="0" smtClean="0"/>
              <a:t>BV-2021/06</a:t>
            </a:r>
            <a:r>
              <a:rPr lang="fr-FR" sz="1200" b="1" dirty="0" smtClean="0"/>
              <a:t> (3 -24 mois)               </a:t>
            </a:r>
            <a:r>
              <a:rPr lang="fr-FR" sz="1100" dirty="0" smtClean="0"/>
              <a:t>Efficacité de l’OM-85 (probiotique) vs placebo pour réduire la sévérité de la DA chez l’enfant de 3 à 24 mois,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10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100" i="1" dirty="0" smtClean="0"/>
          </a:p>
          <a:p>
            <a:endParaRPr lang="fr-FR" sz="1100" i="1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3816916" y="3332547"/>
            <a:ext cx="286232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7030A0"/>
                </a:solidFill>
              </a:rPr>
              <a:t>Malformations cutanées lymphatiques </a:t>
            </a:r>
            <a:r>
              <a:rPr lang="fr-FR" sz="1400" b="1" dirty="0" err="1">
                <a:solidFill>
                  <a:srgbClr val="7030A0"/>
                </a:solidFill>
              </a:rPr>
              <a:t>microkystiques</a:t>
            </a:r>
            <a:endParaRPr lang="fr-FR" sz="1400" b="1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 smtClean="0"/>
              <a:t>TOPICAL</a:t>
            </a:r>
            <a:r>
              <a:rPr lang="fr-FR" sz="1200" dirty="0" smtClean="0"/>
              <a:t> (+6 ans)</a:t>
            </a:r>
          </a:p>
          <a:p>
            <a:r>
              <a:rPr lang="fr-FR" sz="1200" dirty="0" smtClean="0"/>
              <a:t>       </a:t>
            </a:r>
            <a:r>
              <a:rPr lang="fr-FR" sz="1100" i="1" dirty="0" err="1"/>
              <a:t>Sirolimus</a:t>
            </a:r>
            <a:r>
              <a:rPr lang="fr-FR" sz="1100" i="1" dirty="0"/>
              <a:t> topique 0,1% vs placebo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       Prolongation jusqu’en juin 2023</a:t>
            </a:r>
          </a:p>
          <a:p>
            <a:endParaRPr lang="fr-FR" sz="1200" b="1" dirty="0">
              <a:solidFill>
                <a:srgbClr val="FF0000"/>
              </a:solidFill>
            </a:endParaRPr>
          </a:p>
          <a:p>
            <a:endParaRPr lang="fr-FR" sz="1200" b="1" dirty="0" smtClean="0"/>
          </a:p>
        </p:txBody>
      </p:sp>
      <p:grpSp>
        <p:nvGrpSpPr>
          <p:cNvPr id="30" name="Groupe 29"/>
          <p:cNvGrpSpPr/>
          <p:nvPr/>
        </p:nvGrpSpPr>
        <p:grpSpPr>
          <a:xfrm>
            <a:off x="165176" y="1465659"/>
            <a:ext cx="3542013" cy="7159749"/>
            <a:chOff x="103359" y="2077536"/>
            <a:chExt cx="3590509" cy="7079167"/>
          </a:xfrm>
        </p:grpSpPr>
        <p:sp>
          <p:nvSpPr>
            <p:cNvPr id="28" name="Rectangle 27"/>
            <p:cNvSpPr/>
            <p:nvPr/>
          </p:nvSpPr>
          <p:spPr>
            <a:xfrm>
              <a:off x="116924" y="2077536"/>
              <a:ext cx="3561089" cy="707916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08825" y="2574921"/>
              <a:ext cx="3585043" cy="897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fr-FR" sz="1100" b="1" i="1" dirty="0" smtClean="0">
                <a:solidFill>
                  <a:srgbClr val="FF0000"/>
                </a:solidFill>
              </a:endParaRPr>
            </a:p>
            <a:p>
              <a:pPr>
                <a:spcAft>
                  <a:spcPts val="600"/>
                </a:spcAft>
              </a:pPr>
              <a:endParaRPr lang="fr-FR" sz="1100" b="1" i="1" dirty="0">
                <a:solidFill>
                  <a:srgbClr val="FF0000"/>
                </a:solidFill>
              </a:endParaRPr>
            </a:p>
            <a:p>
              <a:pPr>
                <a:spcAft>
                  <a:spcPts val="600"/>
                </a:spcAft>
              </a:pPr>
              <a:endParaRPr lang="fr-FR" sz="800" b="1" i="1" dirty="0">
                <a:solidFill>
                  <a:srgbClr val="FF0000"/>
                </a:solidFill>
              </a:endParaRPr>
            </a:p>
            <a:p>
              <a:pPr>
                <a:spcAft>
                  <a:spcPts val="600"/>
                </a:spcAft>
              </a:pPr>
              <a:endParaRPr lang="fr-FR" sz="800" b="1" i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03359" y="3667820"/>
              <a:ext cx="3528014" cy="2738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endParaRPr lang="fr-FR" sz="1200" dirty="0">
                <a:solidFill>
                  <a:srgbClr val="FF0000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28228" y="4532773"/>
              <a:ext cx="3528426" cy="27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endParaRPr lang="fr-FR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1827052" y="1086054"/>
            <a:ext cx="3411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C00000"/>
                </a:solidFill>
              </a:rPr>
              <a:t>Essais cliniques ouverts aux inclusions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6167" y1="37165" x2="76167" y2="37165"/>
                        <a14:foregroundMark x1="67568" y1="97318" x2="67568" y2="97318"/>
                        <a14:foregroundMark x1="85504" y1="44444" x2="85504" y2="44444"/>
                        <a14:foregroundMark x1="62162" y1="62452" x2="62162" y2="62452"/>
                        <a14:foregroundMark x1="42998" y1="52490" x2="42998" y2="52490"/>
                        <a14:foregroundMark x1="45209" y1="46360" x2="45209" y2="46360"/>
                        <a14:foregroundMark x1="47420" y1="47893" x2="47420" y2="47893"/>
                        <a14:foregroundMark x1="21867" y1="97318" x2="21867" y2="97318"/>
                        <a14:foregroundMark x1="25061" y1="89655" x2="25061" y2="89655"/>
                        <a14:foregroundMark x1="10319" y1="73180" x2="10319" y2="73180"/>
                        <a14:foregroundMark x1="12776" y1="70115" x2="12776" y2="70115"/>
                        <a14:foregroundMark x1="11794" y1="72031" x2="11794" y2="72031"/>
                        <a14:foregroundMark x1="68273" y1="73125" x2="68273" y2="73125"/>
                        <a14:foregroundMark x1="81928" y1="76250" x2="81928" y2="76250"/>
                        <a14:foregroundMark x1="36948" y1="57500" x2="36948" y2="57500"/>
                        <a14:foregroundMark x1="31325" y1="95625" x2="31325" y2="95625"/>
                        <a14:foregroundMark x1="74178" y1="75912" x2="74178" y2="75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04" y="1878101"/>
            <a:ext cx="885483" cy="567841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4289285" y="8745425"/>
            <a:ext cx="238995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Médecins investigateurs principaux</a:t>
            </a:r>
          </a:p>
          <a:p>
            <a:pPr algn="ctr"/>
            <a:r>
              <a:rPr lang="fr-FR" sz="1000" dirty="0" smtClean="0"/>
              <a:t>  Sébastien </a:t>
            </a:r>
            <a:r>
              <a:rPr lang="fr-FR" sz="1000" dirty="0" err="1" smtClean="0"/>
              <a:t>Barbarot</a:t>
            </a:r>
            <a:endParaRPr lang="fr-FR" sz="1000" dirty="0" smtClean="0"/>
          </a:p>
          <a:p>
            <a:pPr algn="ctr"/>
            <a:r>
              <a:rPr lang="fr-FR" sz="1000" dirty="0" smtClean="0"/>
              <a:t>Claire Bernier	</a:t>
            </a:r>
          </a:p>
          <a:p>
            <a:pPr algn="ctr"/>
            <a:r>
              <a:rPr lang="fr-FR" sz="1000" dirty="0" smtClean="0"/>
              <a:t>Hélène Aubert	</a:t>
            </a:r>
          </a:p>
          <a:p>
            <a:pPr algn="ctr"/>
            <a:r>
              <a:rPr lang="fr-FR" sz="1000" dirty="0" smtClean="0"/>
              <a:t>Sylvie De Bataille</a:t>
            </a:r>
          </a:p>
          <a:p>
            <a:pPr algn="ctr"/>
            <a:r>
              <a:rPr lang="fr-FR" sz="1000" dirty="0" smtClean="0"/>
              <a:t>Marie Le </a:t>
            </a:r>
            <a:r>
              <a:rPr lang="fr-FR" sz="1000" dirty="0" err="1" smtClean="0"/>
              <a:t>Moigne</a:t>
            </a:r>
            <a:endParaRPr lang="fr-FR" sz="1000" dirty="0"/>
          </a:p>
        </p:txBody>
      </p:sp>
      <p:sp>
        <p:nvSpPr>
          <p:cNvPr id="40" name="Rectangle 39"/>
          <p:cNvSpPr/>
          <p:nvPr/>
        </p:nvSpPr>
        <p:spPr>
          <a:xfrm>
            <a:off x="172801" y="1474319"/>
            <a:ext cx="3518745" cy="355872"/>
          </a:xfrm>
          <a:prstGeom prst="rect">
            <a:avLst/>
          </a:prstGeom>
          <a:solidFill>
            <a:srgbClr val="53B0C9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1" name="ZoneTexte 40"/>
          <p:cNvSpPr txBox="1"/>
          <p:nvPr/>
        </p:nvSpPr>
        <p:spPr>
          <a:xfrm>
            <a:off x="1130435" y="1482978"/>
            <a:ext cx="1567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Patients Adultes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778" b="100000" l="9778" r="97778">
                        <a14:backgroundMark x1="15556" y1="69333" x2="15556" y2="69333"/>
                        <a14:backgroundMark x1="19111" y1="44444" x2="19111" y2="44444"/>
                        <a14:backgroundMark x1="71111" y1="26667" x2="71111" y2="2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" y="841231"/>
            <a:ext cx="972198" cy="97219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0" y="8889577"/>
            <a:ext cx="927374" cy="927374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770038" y="4604586"/>
            <a:ext cx="2994748" cy="338554"/>
          </a:xfrm>
          <a:prstGeom prst="rect">
            <a:avLst/>
          </a:prstGeom>
          <a:solidFill>
            <a:srgbClr val="F8A662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5" name="ZoneTexte 44"/>
          <p:cNvSpPr txBox="1"/>
          <p:nvPr/>
        </p:nvSpPr>
        <p:spPr>
          <a:xfrm>
            <a:off x="4521800" y="4596453"/>
            <a:ext cx="1396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Etudes à venir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32835" y="8856983"/>
            <a:ext cx="2448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Attachés de recherche clinique</a:t>
            </a:r>
          </a:p>
          <a:p>
            <a:r>
              <a:rPr lang="fr-FR" sz="1100" dirty="0" smtClean="0"/>
              <a:t>Anne Lefebvre : 02.40.08.31.20</a:t>
            </a:r>
          </a:p>
          <a:p>
            <a:r>
              <a:rPr lang="fr-FR" sz="1100" dirty="0" smtClean="0"/>
              <a:t>Aurélie </a:t>
            </a:r>
            <a:r>
              <a:rPr lang="fr-FR" sz="1100" dirty="0" err="1" smtClean="0"/>
              <a:t>Delhumeau</a:t>
            </a:r>
            <a:r>
              <a:rPr lang="fr-FR" sz="1100" dirty="0" smtClean="0"/>
              <a:t> : 02.76.64.39.98</a:t>
            </a:r>
          </a:p>
          <a:p>
            <a:r>
              <a:rPr lang="fr-FR" sz="1100" dirty="0" smtClean="0"/>
              <a:t>Lola </a:t>
            </a:r>
            <a:r>
              <a:rPr lang="fr-FR" sz="1100" dirty="0" err="1" smtClean="0"/>
              <a:t>Papinot</a:t>
            </a:r>
            <a:r>
              <a:rPr lang="fr-FR" sz="1100" dirty="0" smtClean="0"/>
              <a:t> : 02.44.76.83.86</a:t>
            </a:r>
            <a:endParaRPr lang="fr-FR" sz="1100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179182" y="8745424"/>
            <a:ext cx="6562184" cy="99256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35" y="24981"/>
            <a:ext cx="935926" cy="63656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9111" l="0" r="100000">
                        <a14:foregroundMark x1="19556" y1="36444" x2="19556" y2="36444"/>
                        <a14:foregroundMark x1="17778" y1="73778" x2="17778" y2="73778"/>
                        <a14:foregroundMark x1="52444" y1="36889" x2="52444" y2="36889"/>
                        <a14:foregroundMark x1="60444" y1="34667" x2="60444" y2="34667"/>
                        <a14:foregroundMark x1="66667" y1="32889" x2="66667" y2="32889"/>
                        <a14:foregroundMark x1="60000" y1="44889" x2="60000" y2="44889"/>
                        <a14:foregroundMark x1="68000" y1="54222" x2="68000" y2="54222"/>
                        <a14:foregroundMark x1="71556" y1="45778" x2="71556" y2="45778"/>
                        <a14:foregroundMark x1="64444" y1="60889" x2="64444" y2="60889"/>
                        <a14:foregroundMark x1="79556" y1="46667" x2="79556" y2="46667"/>
                        <a14:foregroundMark x1="80444" y1="56889" x2="80444" y2="56889"/>
                        <a14:foregroundMark x1="74222" y1="40000" x2="74222" y2="40000"/>
                        <a14:foregroundMark x1="79111" y1="40444" x2="79111" y2="40444"/>
                        <a14:foregroundMark x1="77778" y1="31556" x2="77778" y2="31556"/>
                        <a14:foregroundMark x1="79556" y1="52000" x2="79556" y2="52000"/>
                        <a14:foregroundMark x1="57333" y1="57778" x2="57333" y2="57778"/>
                        <a14:foregroundMark x1="49333" y1="60000" x2="49333" y2="60000"/>
                        <a14:foregroundMark x1="40444" y1="55556" x2="40444" y2="55556"/>
                        <a14:foregroundMark x1="33333" y1="59111" x2="33333" y2="59111"/>
                        <a14:foregroundMark x1="24889" y1="63111" x2="24889" y2="63111"/>
                        <a14:foregroundMark x1="25778" y1="55111" x2="25778" y2="55111"/>
                        <a14:foregroundMark x1="19111" y1="68444" x2="19111" y2="68444"/>
                        <a14:foregroundMark x1="16444" y1="49778" x2="16444" y2="49778"/>
                        <a14:foregroundMark x1="21778" y1="41333" x2="21778" y2="41333"/>
                        <a14:foregroundMark x1="22222" y1="51556" x2="22222" y2="51556"/>
                        <a14:foregroundMark x1="26222" y1="47111" x2="26222" y2="47111"/>
                        <a14:foregroundMark x1="34667" y1="45778" x2="34667" y2="45778"/>
                        <a14:foregroundMark x1="40444" y1="41333" x2="40444" y2="41333"/>
                        <a14:foregroundMark x1="38667" y1="48889" x2="38667" y2="48889"/>
                        <a14:foregroundMark x1="47556" y1="41333" x2="47556" y2="4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957" y="4588171"/>
            <a:ext cx="759608" cy="759608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174621" y="6279470"/>
            <a:ext cx="3517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b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346" y="2348045"/>
            <a:ext cx="577850" cy="57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ZoneTexte 55"/>
          <p:cNvSpPr txBox="1"/>
          <p:nvPr/>
        </p:nvSpPr>
        <p:spPr>
          <a:xfrm>
            <a:off x="3756250" y="4943235"/>
            <a:ext cx="2955532" cy="33855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Dermatite atopique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 err="1" smtClean="0"/>
              <a:t>Level</a:t>
            </a:r>
            <a:r>
              <a:rPr lang="fr-FR" sz="1200" b="1" dirty="0" smtClean="0"/>
              <a:t>-up</a:t>
            </a:r>
          </a:p>
          <a:p>
            <a:r>
              <a:rPr lang="fr-FR" sz="1100" i="1" dirty="0" err="1" smtClean="0"/>
              <a:t>Upadacitinib</a:t>
            </a:r>
            <a:r>
              <a:rPr lang="fr-FR" sz="1100" i="1" dirty="0" smtClean="0"/>
              <a:t> 15 mg versus </a:t>
            </a:r>
            <a:r>
              <a:rPr lang="fr-FR" sz="1100" i="1" dirty="0" err="1" smtClean="0"/>
              <a:t>dupilumab</a:t>
            </a:r>
            <a:r>
              <a:rPr lang="fr-FR" sz="1100" i="1" dirty="0" smtClean="0"/>
              <a:t> dans </a:t>
            </a:r>
            <a:r>
              <a:rPr lang="fr-FR" sz="1100" i="1" dirty="0"/>
              <a:t>la DA modérée </a:t>
            </a:r>
            <a:r>
              <a:rPr lang="fr-FR" sz="1100" i="1" dirty="0" smtClean="0"/>
              <a:t>à sévère  chez des patients âgés de 12 à &lt; 65 ans.</a:t>
            </a:r>
            <a:endParaRPr lang="fr-FR" sz="1100" i="1" dirty="0"/>
          </a:p>
          <a:p>
            <a:endParaRPr lang="fr-FR" sz="5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 smtClean="0"/>
              <a:t>Rocket </a:t>
            </a:r>
            <a:r>
              <a:rPr lang="fr-FR" sz="1200" b="1" dirty="0" err="1" smtClean="0"/>
              <a:t>Astro</a:t>
            </a:r>
            <a:endParaRPr lang="fr-FR" sz="1200" b="1" dirty="0"/>
          </a:p>
          <a:p>
            <a:r>
              <a:rPr lang="fr-FR" sz="1200" dirty="0" err="1" smtClean="0"/>
              <a:t>Rocatinlimab</a:t>
            </a:r>
            <a:r>
              <a:rPr lang="fr-FR" sz="1200" dirty="0" smtClean="0"/>
              <a:t> vs placebo </a:t>
            </a:r>
            <a:r>
              <a:rPr lang="fr-FR" sz="1100" i="1" dirty="0"/>
              <a:t>dans la DA modérée à sévère  chez </a:t>
            </a:r>
            <a:r>
              <a:rPr lang="fr-FR" sz="1100" i="1" dirty="0" smtClean="0"/>
              <a:t>les adolescents âgés </a:t>
            </a:r>
            <a:r>
              <a:rPr lang="fr-FR" sz="1100" i="1" dirty="0"/>
              <a:t>de 12 à &lt; </a:t>
            </a:r>
            <a:r>
              <a:rPr lang="fr-FR" sz="1100" i="1" dirty="0" smtClean="0"/>
              <a:t>18 ans.</a:t>
            </a:r>
            <a:endParaRPr lang="fr-FR" sz="1100" i="1" dirty="0"/>
          </a:p>
          <a:p>
            <a:endParaRPr lang="fr-FR" sz="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/>
              <a:t>Rocket </a:t>
            </a:r>
            <a:r>
              <a:rPr lang="fr-FR" sz="1200" b="1" dirty="0" err="1" smtClean="0"/>
              <a:t>Shuttle</a:t>
            </a:r>
            <a:endParaRPr lang="fr-FR" sz="1200" b="1" dirty="0"/>
          </a:p>
          <a:p>
            <a:r>
              <a:rPr lang="fr-FR" sz="1100" dirty="0" err="1"/>
              <a:t>Rocatinlimab</a:t>
            </a:r>
            <a:r>
              <a:rPr lang="fr-FR" sz="1100" dirty="0"/>
              <a:t> vs </a:t>
            </a:r>
            <a:r>
              <a:rPr lang="fr-FR" sz="1100" dirty="0" smtClean="0"/>
              <a:t>placebo + TCS </a:t>
            </a:r>
            <a:r>
              <a:rPr lang="fr-FR" sz="1100" i="1" dirty="0"/>
              <a:t>dans la DA modérée </a:t>
            </a:r>
            <a:r>
              <a:rPr lang="fr-FR" sz="1100" i="1" dirty="0" smtClean="0"/>
              <a:t>à sévère de l’adulte</a:t>
            </a:r>
          </a:p>
          <a:p>
            <a:endParaRPr lang="fr-FR" sz="5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 err="1" smtClean="0"/>
              <a:t>Tralo</a:t>
            </a:r>
            <a:r>
              <a:rPr lang="fr-FR" sz="1200" b="1" dirty="0" smtClean="0"/>
              <a:t> - </a:t>
            </a:r>
            <a:r>
              <a:rPr lang="fr-FR" sz="1200" b="1" dirty="0" err="1" smtClean="0"/>
              <a:t>Oeil</a:t>
            </a:r>
            <a:endParaRPr lang="fr-FR" sz="1200" b="1" dirty="0"/>
          </a:p>
          <a:p>
            <a:r>
              <a:rPr lang="fr-FR" sz="1100" dirty="0" smtClean="0"/>
              <a:t>Etude prospective sur les EI ophtalmo du </a:t>
            </a:r>
            <a:r>
              <a:rPr lang="fr-FR" sz="1100" dirty="0" err="1" smtClean="0"/>
              <a:t>tralokinumab</a:t>
            </a:r>
            <a:r>
              <a:rPr lang="fr-FR" sz="1100" dirty="0" smtClean="0"/>
              <a:t> dans la DA</a:t>
            </a:r>
          </a:p>
          <a:p>
            <a:endParaRPr lang="fr-FR" sz="500" dirty="0"/>
          </a:p>
          <a:p>
            <a:endParaRPr lang="fr-FR" sz="1100" dirty="0" smtClean="0"/>
          </a:p>
          <a:p>
            <a:endParaRPr lang="fr-FR" sz="500" dirty="0"/>
          </a:p>
        </p:txBody>
      </p:sp>
      <p:sp>
        <p:nvSpPr>
          <p:cNvPr id="14" name="AutoShape 2" descr="Urgent : images, photos et images vectorielles de stock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4" descr="https://image.shutterstock.com/image-vector/urgent-tag-square-isolated-peeler-260nw-155731955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79182" y="5496979"/>
            <a:ext cx="3539167" cy="782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15443" y="1878101"/>
            <a:ext cx="342239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500" b="1" dirty="0" smtClean="0">
                <a:solidFill>
                  <a:srgbClr val="7030A0"/>
                </a:solidFill>
              </a:rPr>
              <a:t>Dermatite </a:t>
            </a:r>
            <a:r>
              <a:rPr lang="fr-FR" sz="1500" b="1" dirty="0" err="1" smtClean="0">
                <a:solidFill>
                  <a:srgbClr val="7030A0"/>
                </a:solidFill>
              </a:rPr>
              <a:t>atopique</a:t>
            </a:r>
            <a:r>
              <a:rPr lang="fr-FR" sz="1500" b="1" dirty="0" smtClean="0">
                <a:solidFill>
                  <a:srgbClr val="7030A0"/>
                </a:solidFill>
              </a:rPr>
              <a:t>   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FR" sz="1200" b="1" dirty="0" smtClean="0"/>
              <a:t>FIRST / </a:t>
            </a:r>
            <a:r>
              <a:rPr lang="fr-FR" sz="1200" b="1" dirty="0" err="1" smtClean="0"/>
              <a:t>IMMINeNT</a:t>
            </a:r>
            <a:r>
              <a:rPr lang="fr-FR" sz="1200" b="1" dirty="0" smtClean="0"/>
              <a:t> </a:t>
            </a:r>
            <a:r>
              <a:rPr lang="fr-FR" sz="1200" dirty="0" smtClean="0"/>
              <a:t>: </a:t>
            </a:r>
            <a:r>
              <a:rPr lang="fr-FR" sz="1100" dirty="0" smtClean="0"/>
              <a:t>Enquête interventionnelle de cohorte prospective multicentrique incluant des patients majeurs pris en charge dans le cadre du soin courant pour le suivi de leur DA</a:t>
            </a:r>
          </a:p>
          <a:p>
            <a:endParaRPr lang="fr-FR" sz="11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/>
              <a:t>MADULO</a:t>
            </a:r>
          </a:p>
          <a:p>
            <a:r>
              <a:rPr lang="fr-FR" sz="1100" dirty="0"/>
              <a:t>Diminution progressive de la dose de </a:t>
            </a:r>
            <a:r>
              <a:rPr lang="fr-FR" sz="1100" dirty="0" err="1"/>
              <a:t>Dupi</a:t>
            </a:r>
            <a:r>
              <a:rPr lang="fr-FR" sz="1100" dirty="0"/>
              <a:t> avec maintien de la réponse </a:t>
            </a:r>
            <a:r>
              <a:rPr lang="fr-FR" sz="1100" dirty="0" smtClean="0"/>
              <a:t>thérapeutique</a:t>
            </a:r>
          </a:p>
          <a:p>
            <a:endParaRPr lang="fr-FR" sz="1100" b="1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r>
              <a:rPr lang="fr-FR" sz="1500" b="1" dirty="0">
                <a:solidFill>
                  <a:srgbClr val="7030A0"/>
                </a:solidFill>
              </a:rPr>
              <a:t>Urticaire chronique spontanée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FR" sz="1200" b="1" dirty="0"/>
              <a:t>CUPID</a:t>
            </a:r>
            <a:r>
              <a:rPr lang="fr-FR" sz="1100" dirty="0"/>
              <a:t> </a:t>
            </a:r>
            <a:r>
              <a:rPr lang="fr-FR" sz="1050" i="1" dirty="0" err="1"/>
              <a:t>Dupilumab</a:t>
            </a:r>
            <a:r>
              <a:rPr lang="fr-FR" sz="1050" i="1" dirty="0"/>
              <a:t> vs placebo</a:t>
            </a:r>
          </a:p>
          <a:p>
            <a:r>
              <a:rPr lang="fr-FR" sz="1100" b="1" dirty="0">
                <a:solidFill>
                  <a:srgbClr val="FF0000"/>
                </a:solidFill>
              </a:rPr>
              <a:t>        Reprise des inclusions : 1 patient à </a:t>
            </a:r>
            <a:r>
              <a:rPr lang="fr-FR" sz="1100" b="1" dirty="0" smtClean="0">
                <a:solidFill>
                  <a:srgbClr val="FF0000"/>
                </a:solidFill>
              </a:rPr>
              <a:t>inclure</a:t>
            </a:r>
          </a:p>
          <a:p>
            <a:endParaRPr lang="fr-FR" sz="1050" b="1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r>
              <a:rPr lang="fr-FR" sz="1500" b="1" dirty="0" smtClean="0">
                <a:solidFill>
                  <a:srgbClr val="7030A0"/>
                </a:solidFill>
              </a:rPr>
              <a:t>Malformations </a:t>
            </a:r>
            <a:r>
              <a:rPr lang="fr-FR" sz="1500" b="1" dirty="0">
                <a:solidFill>
                  <a:srgbClr val="7030A0"/>
                </a:solidFill>
              </a:rPr>
              <a:t>cutanées lymphatiques </a:t>
            </a:r>
            <a:r>
              <a:rPr lang="fr-FR" sz="1500" b="1" dirty="0" err="1">
                <a:solidFill>
                  <a:srgbClr val="7030A0"/>
                </a:solidFill>
              </a:rPr>
              <a:t>microkystiques</a:t>
            </a:r>
            <a:endParaRPr lang="fr-FR" sz="1500" b="1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/>
              <a:t>TOPICAL </a:t>
            </a:r>
          </a:p>
          <a:p>
            <a:r>
              <a:rPr lang="fr-FR" sz="1000" i="1" dirty="0"/>
              <a:t>        </a:t>
            </a:r>
            <a:r>
              <a:rPr lang="fr-FR" sz="1200" i="1" dirty="0" err="1"/>
              <a:t>Sirolimus</a:t>
            </a:r>
            <a:r>
              <a:rPr lang="fr-FR" sz="1200" i="1" dirty="0"/>
              <a:t> topique 0,1% vs placebo</a:t>
            </a:r>
          </a:p>
          <a:p>
            <a:r>
              <a:rPr lang="fr-FR" sz="1050" b="1" dirty="0"/>
              <a:t>       </a:t>
            </a:r>
            <a:r>
              <a:rPr lang="fr-FR" sz="1050" b="1" dirty="0">
                <a:solidFill>
                  <a:srgbClr val="FF0000"/>
                </a:solidFill>
              </a:rPr>
              <a:t>Prolongation jusqu’en juin 2023</a:t>
            </a:r>
          </a:p>
          <a:p>
            <a:endParaRPr lang="fr-FR" sz="1200" i="1" dirty="0"/>
          </a:p>
          <a:p>
            <a:pPr>
              <a:spcAft>
                <a:spcPts val="300"/>
              </a:spcAft>
            </a:pPr>
            <a:r>
              <a:rPr lang="fr-FR" sz="1500" b="1" dirty="0">
                <a:solidFill>
                  <a:srgbClr val="7030A0"/>
                </a:solidFill>
              </a:rPr>
              <a:t>Psoriasis pustuleux généralisé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fr-FR" sz="1200" b="1" dirty="0"/>
              <a:t>ANB019-301/302</a:t>
            </a:r>
            <a:r>
              <a:rPr lang="fr-FR" sz="1400" dirty="0"/>
              <a:t>	</a:t>
            </a:r>
            <a:r>
              <a:rPr lang="fr-FR" sz="1400" b="1" dirty="0"/>
              <a:t>  </a:t>
            </a:r>
          </a:p>
          <a:p>
            <a:r>
              <a:rPr lang="fr-FR" sz="1200" i="1" dirty="0"/>
              <a:t>         </a:t>
            </a:r>
            <a:r>
              <a:rPr lang="fr-FR" sz="1200" i="1" dirty="0" err="1"/>
              <a:t>Imsidolimab</a:t>
            </a:r>
            <a:r>
              <a:rPr lang="fr-FR" sz="1200" i="1" dirty="0"/>
              <a:t> versus placebo</a:t>
            </a:r>
          </a:p>
          <a:p>
            <a:endParaRPr lang="fr-FR" sz="1200" i="1" dirty="0"/>
          </a:p>
          <a:p>
            <a:pPr>
              <a:spcAft>
                <a:spcPts val="300"/>
              </a:spcAft>
            </a:pPr>
            <a:r>
              <a:rPr lang="fr-FR" sz="1500" b="1" dirty="0">
                <a:solidFill>
                  <a:srgbClr val="7030A0"/>
                </a:solidFill>
              </a:rPr>
              <a:t>Ichtyose </a:t>
            </a:r>
            <a:endParaRPr lang="fr-FR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/>
              <a:t>ASCEND</a:t>
            </a:r>
            <a:r>
              <a:rPr lang="fr-FR" sz="1200" dirty="0"/>
              <a:t> (TMB01-301) </a:t>
            </a:r>
            <a:r>
              <a:rPr lang="fr-FR" sz="1200" dirty="0" smtClean="0"/>
              <a:t>(à </a:t>
            </a:r>
            <a:r>
              <a:rPr lang="fr-FR" sz="1200" dirty="0"/>
              <a:t>partir de 6 ans)</a:t>
            </a:r>
          </a:p>
          <a:p>
            <a:r>
              <a:rPr lang="fr-FR" sz="1200" dirty="0"/>
              <a:t>        </a:t>
            </a:r>
            <a:r>
              <a:rPr lang="fr-FR" sz="1200" i="1" dirty="0" err="1"/>
              <a:t>Isotrétinoïne</a:t>
            </a:r>
            <a:r>
              <a:rPr lang="fr-FR" sz="1200" i="1" dirty="0"/>
              <a:t> versus placebo</a:t>
            </a:r>
          </a:p>
          <a:p>
            <a:endParaRPr lang="fr-FR" sz="1400" i="1" dirty="0"/>
          </a:p>
          <a:p>
            <a:pPr lvl="0">
              <a:spcAft>
                <a:spcPts val="300"/>
              </a:spcAft>
            </a:pPr>
            <a:r>
              <a:rPr lang="fr-FR" sz="1500" b="1" dirty="0">
                <a:solidFill>
                  <a:srgbClr val="7030A0"/>
                </a:solidFill>
              </a:rPr>
              <a:t>Toxidermie de type SJS/TEN </a:t>
            </a:r>
            <a:endParaRPr lang="fr-FR" sz="1000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b="1" dirty="0"/>
              <a:t>IRTEN </a:t>
            </a:r>
            <a:r>
              <a:rPr lang="fr-FR" sz="1200" dirty="0"/>
              <a:t>Registre international des </a:t>
            </a:r>
            <a:r>
              <a:rPr lang="fr-FR" sz="1200" dirty="0" err="1"/>
              <a:t>nécrolyses</a:t>
            </a:r>
            <a:r>
              <a:rPr lang="fr-FR" sz="1200" dirty="0"/>
              <a:t> épidermiques et collection biologique</a:t>
            </a:r>
          </a:p>
          <a:p>
            <a:pPr lvl="0"/>
            <a:r>
              <a:rPr lang="fr-FR" sz="1600" dirty="0">
                <a:solidFill>
                  <a:prstClr val="black"/>
                </a:solidFill>
              </a:rPr>
              <a:t>         </a:t>
            </a:r>
            <a:r>
              <a:rPr lang="fr-FR" sz="1050" b="1" dirty="0">
                <a:solidFill>
                  <a:srgbClr val="FF0000"/>
                </a:solidFill>
              </a:rPr>
              <a:t>Patients mineurs (&gt;2 ans) ou majeurs                 </a:t>
            </a:r>
          </a:p>
          <a:p>
            <a:pPr>
              <a:spcAft>
                <a:spcPts val="600"/>
              </a:spcAft>
            </a:pPr>
            <a:endParaRPr lang="fr-FR" sz="1500" b="1" dirty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4557" y="207844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85750">
              <a:buFont typeface="Wingdings" panose="05000000000000000000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28" y="2697967"/>
            <a:ext cx="577850" cy="57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97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262</Words>
  <Application>Microsoft Office PowerPoint</Application>
  <PresentationFormat>Format A4 (210 x 297 mm)</PresentationFormat>
  <Paragraphs>68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>CHU de NANTES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LAGALICE Lydie</dc:creator>
  <cp:lastModifiedBy>LEFEBVRE Anne</cp:lastModifiedBy>
  <cp:revision>122</cp:revision>
  <cp:lastPrinted>2022-08-30T10:19:01Z</cp:lastPrinted>
  <dcterms:created xsi:type="dcterms:W3CDTF">2021-04-14T07:40:25Z</dcterms:created>
  <dcterms:modified xsi:type="dcterms:W3CDTF">2023-04-06T13:11:35Z</dcterms:modified>
</cp:coreProperties>
</file>